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07" r:id="rId3"/>
    <p:sldId id="308" r:id="rId4"/>
    <p:sldId id="309" r:id="rId5"/>
  </p:sldIdLst>
  <p:sldSz cx="7559675" cy="1069181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CFE"/>
    <a:srgbClr val="FAFBFD"/>
    <a:srgbClr val="F8F9FB"/>
    <a:srgbClr val="FDFDFD"/>
    <a:srgbClr val="FDFDFF"/>
    <a:srgbClr val="D7E6EE"/>
    <a:srgbClr val="6F9AEF"/>
    <a:srgbClr val="6DCEF1"/>
    <a:srgbClr val="99CC00"/>
    <a:srgbClr val="93DAD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3"/>
    <p:restoredTop sz="94660"/>
  </p:normalViewPr>
  <p:slideViewPr>
    <p:cSldViewPr>
      <p:cViewPr varScale="1">
        <p:scale>
          <a:sx n="53" d="100"/>
          <a:sy n="53" d="100"/>
        </p:scale>
        <p:origin x="-2784" y="-114"/>
      </p:cViewPr>
      <p:guideLst>
        <p:guide orient="horz" pos="3367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标题幻灯片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组合 3088"/>
          <p:cNvGrpSpPr/>
          <p:nvPr/>
        </p:nvGrpSpPr>
        <p:grpSpPr>
          <a:xfrm>
            <a:off x="-7875" y="4222350"/>
            <a:ext cx="7592813" cy="2341350"/>
            <a:chOff x="-23" y="1319"/>
            <a:chExt cx="5799" cy="946"/>
          </a:xfrm>
        </p:grpSpPr>
        <p:sp>
          <p:nvSpPr>
            <p:cNvPr id="3090" name="任意多边形 3089"/>
            <p:cNvSpPr/>
            <p:nvPr/>
          </p:nvSpPr>
          <p:spPr>
            <a:xfrm>
              <a:off x="-20" y="1319"/>
              <a:ext cx="5779" cy="946"/>
            </a:xfrm>
            <a:custGeom>
              <a:avLst/>
              <a:gdLst/>
              <a:ahLst/>
              <a:cxnLst/>
              <a:rect l="0" t="0" r="0" b="0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  <a:effectLst>
              <a:outerShdw dist="77251" dir="4832260" algn="ctr" rotWithShape="0">
                <a:srgbClr val="000066">
                  <a:alpha val="19000"/>
                </a:srgbClr>
              </a:outerShdw>
            </a:effectLst>
          </p:spPr>
          <p:txBody>
            <a:bodyPr/>
            <a:lstStyle/>
            <a:p>
              <a:endParaRPr lang="zh-CN" altLang="en-US" sz="100"/>
            </a:p>
          </p:txBody>
        </p:sp>
        <p:sp>
          <p:nvSpPr>
            <p:cNvPr id="3091" name="任意多边形 3090" descr="01_img(Global Digtal Desigm(imageState)"/>
            <p:cNvSpPr/>
            <p:nvPr/>
          </p:nvSpPr>
          <p:spPr>
            <a:xfrm>
              <a:off x="-23" y="1344"/>
              <a:ext cx="5799" cy="895"/>
            </a:xfrm>
            <a:custGeom>
              <a:avLst/>
              <a:gdLst/>
              <a:ahLst/>
              <a:cxnLst/>
              <a:rect l="0" t="0" r="0" b="0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rotWithShape="1">
              <a:blip r:embed="rId3" cstate="print"/>
              <a:stretch>
                <a:fillRect/>
              </a:stretch>
            </a:blipFill>
            <a:ln w="9525">
              <a:noFill/>
            </a:ln>
          </p:spPr>
          <p:txBody>
            <a:bodyPr/>
            <a:lstStyle/>
            <a:p>
              <a:endParaRPr lang="zh-CN" altLang="en-US" sz="100"/>
            </a:p>
          </p:txBody>
        </p:sp>
      </p:grp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819000" y="7722000"/>
            <a:ext cx="6048000" cy="5940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 sz="1490">
                <a:latin typeface="Verdana" panose="020B0604030504040204" pitchFamily="34" charset="0"/>
              </a:defRPr>
            </a:lvl1pPr>
            <a:lvl2pPr marL="377825" lvl="1" indent="0" algn="ctr">
              <a:buNone/>
              <a:defRPr sz="1490">
                <a:latin typeface="Verdana" panose="020B0604030504040204" pitchFamily="34" charset="0"/>
              </a:defRPr>
            </a:lvl2pPr>
            <a:lvl3pPr marL="756285" lvl="2" indent="0" algn="ctr">
              <a:buNone/>
              <a:defRPr sz="1490">
                <a:latin typeface="Verdana" panose="020B0604030504040204" pitchFamily="34" charset="0"/>
              </a:defRPr>
            </a:lvl3pPr>
            <a:lvl4pPr marL="1134110" lvl="3" indent="0" algn="ctr">
              <a:buNone/>
              <a:defRPr sz="1490">
                <a:latin typeface="Verdana" panose="020B0604030504040204" pitchFamily="34" charset="0"/>
              </a:defRPr>
            </a:lvl4pPr>
            <a:lvl5pPr marL="1511935" lvl="4" indent="0" algn="ctr">
              <a:buNone/>
              <a:defRPr sz="1490">
                <a:latin typeface="Verdana" panose="020B0604030504040204" pitchFamily="34" charset="0"/>
              </a:defRPr>
            </a:lvl5pPr>
          </a:lstStyle>
          <a:p>
            <a:pPr lvl="0"/>
            <a:r>
              <a:rPr lang="en-US" altLang="zh-CN" dirty="0"/>
              <a:t>Click to edit Master subtitle style</a:t>
            </a:r>
          </a:p>
        </p:txBody>
      </p:sp>
      <p:sp>
        <p:nvSpPr>
          <p:cNvPr id="3086" name="文本框 3085"/>
          <p:cNvSpPr txBox="1"/>
          <p:nvPr/>
        </p:nvSpPr>
        <p:spPr>
          <a:xfrm>
            <a:off x="252000" y="356400"/>
            <a:ext cx="892500" cy="10502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/>
            <a:r>
              <a:rPr lang="en-US" altLang="zh-CN" sz="3120" b="1">
                <a:latin typeface="Verdana" panose="020B0604030504040204" pitchFamily="34" charset="0"/>
              </a:rPr>
              <a:t>LOGO</a:t>
            </a:r>
          </a:p>
        </p:txBody>
      </p:sp>
      <p:sp>
        <p:nvSpPr>
          <p:cNvPr id="3092" name="标题 3091"/>
          <p:cNvSpPr>
            <a:spLocks noGrp="1"/>
          </p:cNvSpPr>
          <p:nvPr>
            <p:ph type="ctrTitle" sz="quarter" hasCustomPrompt="1"/>
          </p:nvPr>
        </p:nvSpPr>
        <p:spPr>
          <a:xfrm>
            <a:off x="505313" y="2650726"/>
            <a:ext cx="6727875" cy="1235024"/>
          </a:xfrm>
          <a:prstGeom prst="rect">
            <a:avLst/>
          </a:prstGeom>
          <a:noFill/>
          <a:ln w="9525">
            <a:noFill/>
          </a:ln>
          <a:effectLst>
            <a:outerShdw dist="53882" dir="2699999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lvl="0">
              <a:defRPr sz="2975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Click to edit Master title </a:t>
            </a:r>
            <a:br>
              <a:rPr lang="en-US" altLang="ko-KR" dirty="0"/>
            </a:br>
            <a:r>
              <a:rPr lang="en-US" altLang="ko-KR" dirty="0"/>
              <a:t>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5481000" y="903376"/>
            <a:ext cx="1701000" cy="919957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78000" y="903376"/>
            <a:ext cx="5004391" cy="919957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5813" y="2665576"/>
            <a:ext cx="6520500" cy="4447574"/>
          </a:xfrm>
        </p:spPr>
        <p:txBody>
          <a:bodyPr anchor="b"/>
          <a:lstStyle>
            <a:lvl1pPr>
              <a:defRPr sz="372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15813" y="7155226"/>
            <a:ext cx="6520500" cy="2338874"/>
          </a:xfrm>
        </p:spPr>
        <p:txBody>
          <a:bodyPr/>
          <a:lstStyle>
            <a:lvl1pPr marL="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1pPr>
            <a:lvl2pPr marL="2832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55" indent="0">
              <a:buNone/>
              <a:defRPr sz="1115">
                <a:solidFill>
                  <a:schemeClr val="tx1">
                    <a:tint val="75000"/>
                  </a:schemeClr>
                </a:solidFill>
              </a:defRPr>
            </a:lvl3pPr>
            <a:lvl4pPr marL="850265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4pPr>
            <a:lvl5pPr marL="1134110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5pPr>
            <a:lvl6pPr marL="1417320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6pPr>
            <a:lvl7pPr marL="1701165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7pPr>
            <a:lvl8pPr marL="1984375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8pPr>
            <a:lvl9pPr marL="2268220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78000" y="2093850"/>
            <a:ext cx="3333960" cy="80091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848040" y="2093850"/>
            <a:ext cx="3333960" cy="80091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735" y="569250"/>
            <a:ext cx="6520500" cy="206662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35894" y="2772683"/>
            <a:ext cx="3022000" cy="1284524"/>
          </a:xfrm>
        </p:spPr>
        <p:txBody>
          <a:bodyPr anchor="ctr" anchorCtr="0"/>
          <a:lstStyle>
            <a:lvl1pPr marL="0" indent="0">
              <a:buNone/>
              <a:defRPr sz="1735"/>
            </a:lvl1pPr>
            <a:lvl2pPr marL="283210" indent="0">
              <a:buNone/>
              <a:defRPr sz="1490"/>
            </a:lvl2pPr>
            <a:lvl3pPr marL="567055" indent="0">
              <a:buNone/>
              <a:defRPr sz="1240"/>
            </a:lvl3pPr>
            <a:lvl4pPr marL="850265" indent="0">
              <a:buNone/>
              <a:defRPr sz="1115"/>
            </a:lvl4pPr>
            <a:lvl5pPr marL="1134110" indent="0">
              <a:buNone/>
              <a:defRPr sz="1115"/>
            </a:lvl5pPr>
            <a:lvl6pPr marL="1417320" indent="0">
              <a:buNone/>
              <a:defRPr sz="1115"/>
            </a:lvl6pPr>
            <a:lvl7pPr marL="1701165" indent="0">
              <a:buNone/>
              <a:defRPr sz="1115"/>
            </a:lvl7pPr>
            <a:lvl8pPr marL="1984375" indent="0">
              <a:buNone/>
              <a:defRPr sz="1115"/>
            </a:lvl8pPr>
            <a:lvl9pPr marL="2268220" indent="0">
              <a:buNone/>
              <a:defRPr sz="111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35894" y="4155473"/>
            <a:ext cx="3022000" cy="549455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879795" y="2772683"/>
            <a:ext cx="3036883" cy="1284524"/>
          </a:xfrm>
        </p:spPr>
        <p:txBody>
          <a:bodyPr anchor="ctr" anchorCtr="0"/>
          <a:lstStyle>
            <a:lvl1pPr marL="0" indent="0">
              <a:buNone/>
              <a:defRPr sz="1735"/>
            </a:lvl1pPr>
            <a:lvl2pPr marL="283210" indent="0">
              <a:buNone/>
              <a:defRPr sz="1490"/>
            </a:lvl2pPr>
            <a:lvl3pPr marL="567055" indent="0">
              <a:buNone/>
              <a:defRPr sz="1240"/>
            </a:lvl3pPr>
            <a:lvl4pPr marL="850265" indent="0">
              <a:buNone/>
              <a:defRPr sz="1115"/>
            </a:lvl4pPr>
            <a:lvl5pPr marL="1134110" indent="0">
              <a:buNone/>
              <a:defRPr sz="1115"/>
            </a:lvl5pPr>
            <a:lvl6pPr marL="1417320" indent="0">
              <a:buNone/>
              <a:defRPr sz="1115"/>
            </a:lvl6pPr>
            <a:lvl7pPr marL="1701165" indent="0">
              <a:buNone/>
              <a:defRPr sz="1115"/>
            </a:lvl7pPr>
            <a:lvl8pPr marL="1984375" indent="0">
              <a:buNone/>
              <a:defRPr sz="1115"/>
            </a:lvl8pPr>
            <a:lvl9pPr marL="2268220" indent="0">
              <a:buNone/>
              <a:defRPr sz="111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879795" y="4155473"/>
            <a:ext cx="3036883" cy="549455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735" y="712800"/>
            <a:ext cx="2438297" cy="2494800"/>
          </a:xfrm>
        </p:spPr>
        <p:txBody>
          <a:bodyPr anchor="b"/>
          <a:lstStyle>
            <a:lvl1pPr>
              <a:defRPr sz="198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13985" y="1539450"/>
            <a:ext cx="3827250" cy="7598250"/>
          </a:xfrm>
        </p:spPr>
        <p:txBody>
          <a:bodyPr/>
          <a:lstStyle>
            <a:lvl1pPr>
              <a:defRPr sz="1985"/>
            </a:lvl1pPr>
            <a:lvl2pPr>
              <a:defRPr sz="1735"/>
            </a:lvl2pPr>
            <a:lvl3pPr>
              <a:defRPr sz="1490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20735" y="3207600"/>
            <a:ext cx="2438297" cy="5942476"/>
          </a:xfrm>
        </p:spPr>
        <p:txBody>
          <a:bodyPr/>
          <a:lstStyle>
            <a:lvl1pPr marL="0" indent="0">
              <a:buNone/>
              <a:defRPr sz="990"/>
            </a:lvl1pPr>
            <a:lvl2pPr marL="283210" indent="0">
              <a:buNone/>
              <a:defRPr sz="870"/>
            </a:lvl2pPr>
            <a:lvl3pPr marL="567055" indent="0">
              <a:buNone/>
              <a:defRPr sz="745"/>
            </a:lvl3pPr>
            <a:lvl4pPr marL="850265" indent="0">
              <a:buNone/>
              <a:defRPr sz="620"/>
            </a:lvl4pPr>
            <a:lvl5pPr marL="1134110" indent="0">
              <a:buNone/>
              <a:defRPr sz="620"/>
            </a:lvl5pPr>
            <a:lvl6pPr marL="1417320" indent="0">
              <a:buNone/>
              <a:defRPr sz="620"/>
            </a:lvl6pPr>
            <a:lvl7pPr marL="1701165" indent="0">
              <a:buNone/>
              <a:defRPr sz="620"/>
            </a:lvl7pPr>
            <a:lvl8pPr marL="1984375" indent="0">
              <a:buNone/>
              <a:defRPr sz="620"/>
            </a:lvl8pPr>
            <a:lvl9pPr marL="2268220" indent="0">
              <a:buNone/>
              <a:defRPr sz="62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735" y="712800"/>
            <a:ext cx="2582845" cy="2494800"/>
          </a:xfrm>
        </p:spPr>
        <p:txBody>
          <a:bodyPr anchor="b"/>
          <a:lstStyle>
            <a:lvl1pPr>
              <a:defRPr sz="198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213985" y="712802"/>
            <a:ext cx="3827250" cy="8424900"/>
          </a:xfrm>
        </p:spPr>
        <p:txBody>
          <a:bodyPr/>
          <a:lstStyle>
            <a:lvl1pPr marL="0" indent="0">
              <a:buNone/>
              <a:defRPr sz="1985"/>
            </a:lvl1pPr>
            <a:lvl2pPr marL="283210" indent="0">
              <a:buNone/>
              <a:defRPr sz="1735"/>
            </a:lvl2pPr>
            <a:lvl3pPr marL="567055" indent="0">
              <a:buNone/>
              <a:defRPr sz="1490"/>
            </a:lvl3pPr>
            <a:lvl4pPr marL="850265" indent="0">
              <a:buNone/>
              <a:defRPr sz="1240"/>
            </a:lvl4pPr>
            <a:lvl5pPr marL="1134110" indent="0">
              <a:buNone/>
              <a:defRPr sz="1240"/>
            </a:lvl5pPr>
            <a:lvl6pPr marL="1417320" indent="0">
              <a:buNone/>
              <a:defRPr sz="1240"/>
            </a:lvl6pPr>
            <a:lvl7pPr marL="1701165" indent="0">
              <a:buNone/>
              <a:defRPr sz="1240"/>
            </a:lvl7pPr>
            <a:lvl8pPr marL="1984375" indent="0">
              <a:buNone/>
              <a:defRPr sz="1240"/>
            </a:lvl8pPr>
            <a:lvl9pPr marL="2268220" indent="0">
              <a:buNone/>
              <a:defRPr sz="124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20735" y="3207600"/>
            <a:ext cx="2582845" cy="5942476"/>
          </a:xfrm>
        </p:spPr>
        <p:txBody>
          <a:bodyPr/>
          <a:lstStyle>
            <a:lvl1pPr marL="0" indent="0">
              <a:buNone/>
              <a:defRPr sz="1240"/>
            </a:lvl1pPr>
            <a:lvl2pPr marL="283210" indent="0">
              <a:buNone/>
              <a:defRPr sz="1115"/>
            </a:lvl2pPr>
            <a:lvl3pPr marL="567055" indent="0">
              <a:buNone/>
              <a:defRPr sz="990"/>
            </a:lvl3pPr>
            <a:lvl4pPr marL="850265" indent="0">
              <a:buNone/>
              <a:defRPr sz="870"/>
            </a:lvl4pPr>
            <a:lvl5pPr marL="1134110" indent="0">
              <a:buNone/>
              <a:defRPr sz="870"/>
            </a:lvl5pPr>
            <a:lvl6pPr marL="1417320" indent="0">
              <a:buNone/>
              <a:defRPr sz="870"/>
            </a:lvl6pPr>
            <a:lvl7pPr marL="1701165" indent="0">
              <a:buNone/>
              <a:defRPr sz="870"/>
            </a:lvl7pPr>
            <a:lvl8pPr marL="1984375" indent="0">
              <a:buNone/>
              <a:defRPr sz="870"/>
            </a:lvl8pPr>
            <a:lvl9pPr marL="2268220" indent="0">
              <a:buNone/>
              <a:defRPr sz="87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任意多边形 1039"/>
          <p:cNvSpPr/>
          <p:nvPr/>
        </p:nvSpPr>
        <p:spPr>
          <a:xfrm>
            <a:off x="0" y="561826"/>
            <a:ext cx="7563938" cy="1403324"/>
          </a:xfrm>
          <a:custGeom>
            <a:avLst/>
            <a:gdLst/>
            <a:ahLst/>
            <a:cxnLst/>
            <a:rect l="0" t="0" r="0" b="0"/>
            <a:pathLst>
              <a:path w="5763" h="567">
                <a:moveTo>
                  <a:pt x="0" y="368"/>
                </a:moveTo>
                <a:lnTo>
                  <a:pt x="440" y="368"/>
                </a:lnTo>
                <a:lnTo>
                  <a:pt x="777" y="0"/>
                </a:lnTo>
                <a:lnTo>
                  <a:pt x="2162" y="0"/>
                </a:lnTo>
                <a:lnTo>
                  <a:pt x="2265" y="116"/>
                </a:lnTo>
                <a:lnTo>
                  <a:pt x="5756" y="112"/>
                </a:lnTo>
                <a:lnTo>
                  <a:pt x="5763" y="567"/>
                </a:lnTo>
                <a:lnTo>
                  <a:pt x="6" y="556"/>
                </a:lnTo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 sz="100"/>
          </a:p>
        </p:txBody>
      </p:sp>
      <p:sp>
        <p:nvSpPr>
          <p:cNvPr id="1039" name="任意多边形 1038" descr="01b_img(Global Digtal Desigm(imageState)"/>
          <p:cNvSpPr/>
          <p:nvPr/>
        </p:nvSpPr>
        <p:spPr>
          <a:xfrm>
            <a:off x="-7875" y="524700"/>
            <a:ext cx="7591500" cy="1306800"/>
          </a:xfrm>
          <a:custGeom>
            <a:avLst/>
            <a:gdLst/>
            <a:ahLst/>
            <a:cxnLst/>
            <a:rect l="0" t="0" r="0" b="0"/>
            <a:pathLst>
              <a:path w="5784" h="528">
                <a:moveTo>
                  <a:pt x="449" y="370"/>
                </a:moveTo>
                <a:lnTo>
                  <a:pt x="768" y="1"/>
                </a:lnTo>
                <a:lnTo>
                  <a:pt x="2158" y="0"/>
                </a:lnTo>
                <a:lnTo>
                  <a:pt x="2258" y="115"/>
                </a:lnTo>
                <a:lnTo>
                  <a:pt x="5784" y="115"/>
                </a:lnTo>
                <a:lnTo>
                  <a:pt x="5779" y="528"/>
                </a:lnTo>
                <a:lnTo>
                  <a:pt x="0" y="519"/>
                </a:lnTo>
                <a:lnTo>
                  <a:pt x="0" y="371"/>
                </a:lnTo>
              </a:path>
            </a:pathLst>
          </a:custGeom>
          <a:blipFill rotWithShape="1">
            <a:blip r:embed="rId15" cstate="print"/>
            <a:stretch>
              <a:fillRect/>
            </a:stretch>
          </a:blipFill>
          <a:ln w="9525">
            <a:noFill/>
          </a:ln>
        </p:spPr>
        <p:txBody>
          <a:bodyPr/>
          <a:lstStyle/>
          <a:p>
            <a:endParaRPr lang="zh-CN" altLang="en-US" sz="10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378000" y="2093850"/>
            <a:ext cx="6804000" cy="80091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5796000" y="450450"/>
            <a:ext cx="1764000" cy="499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825" b="1">
                <a:latin typeface="Verdana" panose="020B0604030504040204" pitchFamily="34" charset="0"/>
              </a:defRPr>
            </a:lvl1pPr>
          </a:lstStyle>
          <a:p>
            <a:pPr lvl="0"/>
            <a:r>
              <a:rPr lang="en-US" altLang="zh-CN"/>
              <a:t>www.themegallery.com</a:t>
            </a: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788000" y="10192050"/>
            <a:ext cx="2394000" cy="499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990" b="1">
                <a:latin typeface="Verdana" panose="020B0604030504040204" pitchFamily="34" charset="0"/>
              </a:defRPr>
            </a:lvl1pPr>
          </a:lstStyle>
          <a:p>
            <a:pPr lvl="0"/>
            <a:r>
              <a:rPr lang="en-US" altLang="zh-CN"/>
              <a:t>Company Logo</a:t>
            </a: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3035813" y="10192050"/>
            <a:ext cx="1764000" cy="499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825" b="1">
                <a:latin typeface="Verdana" panose="020B0604030504040204" pitchFamily="34" charset="0"/>
              </a:defRPr>
            </a:lvl1pPr>
          </a:lstStyle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504000" y="903376"/>
            <a:ext cx="6489000" cy="878624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marL="0" lvl="0" indent="0" algn="ctr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645" b="0" i="0" u="none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3210" lvl="0" indent="-283210" algn="l" defTabSz="756285" rtl="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6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14045" lvl="1" indent="-236220" algn="l" defTabSz="756285" rtl="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31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44880" lvl="2" indent="-189230" algn="l" defTabSz="756285" rtl="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•"/>
        <a:defRPr sz="19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22705" lvl="3" indent="-189230" algn="l" defTabSz="756285" rtl="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Font typeface="Wingdings" panose="05000000000000000000" pitchFamily="2" charset="2"/>
        <a:buChar char="–"/>
        <a:defRPr sz="16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01165" lvl="4" indent="-189230" algn="l" defTabSz="756285" rtl="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Font typeface="Wingdings" panose="05000000000000000000" pitchFamily="2" charset="2"/>
        <a:buChar char="»"/>
        <a:defRPr sz="16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078990" lvl="5" indent="-189230" algn="l" defTabSz="756285" rtl="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Font typeface="Wingdings" panose="05000000000000000000" pitchFamily="2" charset="2"/>
        <a:buChar char="»"/>
        <a:defRPr sz="16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456815" lvl="6" indent="-189230" algn="l" defTabSz="756285" rtl="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Font typeface="Wingdings" panose="05000000000000000000" pitchFamily="2" charset="2"/>
        <a:buChar char="»"/>
        <a:defRPr sz="16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835275" lvl="7" indent="-189230" algn="l" defTabSz="756285" rtl="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Font typeface="Wingdings" panose="05000000000000000000" pitchFamily="2" charset="2"/>
        <a:buChar char="»"/>
        <a:defRPr sz="16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213100" lvl="8" indent="-189230" algn="l" defTabSz="756285" rtl="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Font typeface="Wingdings" panose="05000000000000000000" pitchFamily="2" charset="2"/>
        <a:buChar char="»"/>
        <a:defRPr sz="16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4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77825" lvl="1" indent="0" algn="l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756285" lvl="2" indent="0" algn="l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134110" lvl="3" indent="0" algn="l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511935" lvl="4" indent="0" algn="l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889760" lvl="5" indent="0" algn="l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268220" lvl="6" indent="0" algn="l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2646045" lvl="7" indent="0" algn="l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023870" lvl="8" indent="0" algn="l" defTabSz="75628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-1799790" y="2448575"/>
            <a:ext cx="11286000" cy="1579050"/>
          </a:xfrm>
        </p:spPr>
        <p:txBody>
          <a:bodyPr anchor="ctr"/>
          <a:lstStyle/>
          <a:p>
            <a:pPr defTabSz="914400">
              <a:buSzPct val="100000"/>
            </a:pPr>
            <a:r>
              <a:rPr lang="zh-CN" altLang="en-US" sz="54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  <a:sym typeface="+mn-ea"/>
              </a:rPr>
              <a:t>四川省核技术应用协会</a:t>
            </a:r>
            <a:r>
              <a:rPr lang="zh-CN" altLang="en-US" sz="5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</a:rPr>
              <a:t/>
            </a:r>
            <a:br>
              <a:rPr lang="zh-CN" altLang="en-US" sz="5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</a:rPr>
            </a:br>
            <a:r>
              <a:rPr lang="zh-CN" altLang="en-US" sz="54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方正小标宋_GBK" panose="03000509000000000000" charset="-122"/>
                <a:ea typeface="方正小标宋_GBK" panose="03000509000000000000" charset="-122"/>
                <a:sym typeface="+mn-ea"/>
              </a:rPr>
              <a:t>科技成果评价</a:t>
            </a:r>
            <a:endParaRPr lang="zh-CN" altLang="en-US" sz="6235" kern="1200" baseline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840" y="352010"/>
            <a:ext cx="2138400" cy="594000"/>
          </a:xfrm>
          <a:prstGeom prst="rect">
            <a:avLst/>
          </a:prstGeom>
          <a:solidFill>
            <a:srgbClr val="FDF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"/>
          </a:p>
        </p:txBody>
      </p:sp>
      <p:sp>
        <p:nvSpPr>
          <p:cNvPr id="3" name="文本框 2"/>
          <p:cNvSpPr txBox="1"/>
          <p:nvPr/>
        </p:nvSpPr>
        <p:spPr>
          <a:xfrm>
            <a:off x="147955" y="922655"/>
            <a:ext cx="964565" cy="368300"/>
          </a:xfrm>
          <a:prstGeom prst="rect">
            <a:avLst/>
          </a:prstGeom>
          <a:solidFill>
            <a:srgbClr val="FCFCFE"/>
          </a:solidFill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47955" y="7402830"/>
            <a:ext cx="70554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zh-CN" altLang="en-US" sz="4000" b="1">
                <a:solidFill>
                  <a:srgbClr val="858585"/>
                </a:solidFill>
                <a:latin typeface="华文隶书" panose="02010800040101010101" charset="-122"/>
                <a:ea typeface="华文隶书" panose="02010800040101010101" charset="-122"/>
                <a:cs typeface="华文隶书" panose="02010800040101010101" charset="-122"/>
                <a:sym typeface="+mn-ea"/>
              </a:rPr>
              <a:t>科学  客观   公正  专业  权威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标题 86017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endParaRPr lang="zh-CN" altLang="en-US">
              <a:solidFill>
                <a:schemeClr val="accent1"/>
              </a:solidFill>
              <a:ea typeface="宋体" panose="02010600030101010101" pitchFamily="2" charset="-122"/>
            </a:endParaRPr>
          </a:p>
        </p:txBody>
      </p:sp>
      <p:sp>
        <p:nvSpPr>
          <p:cNvPr id="86019" name="文本框 86018"/>
          <p:cNvSpPr txBox="1"/>
          <p:nvPr/>
        </p:nvSpPr>
        <p:spPr>
          <a:xfrm>
            <a:off x="1372816" y="3108032"/>
            <a:ext cx="30988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sz="1985"/>
          </a:p>
        </p:txBody>
      </p:sp>
      <p:sp>
        <p:nvSpPr>
          <p:cNvPr id="4" name="文本框 3"/>
          <p:cNvSpPr txBox="1"/>
          <p:nvPr/>
        </p:nvSpPr>
        <p:spPr>
          <a:xfrm>
            <a:off x="288925" y="1950085"/>
            <a:ext cx="4460875" cy="2614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评价介绍</a:t>
            </a:r>
            <a:endParaRPr lang="zh-CN" altLang="en-US" sz="2000"/>
          </a:p>
          <a:p>
            <a:pPr algn="just"/>
            <a:r>
              <a:rPr lang="zh-CN" altLang="en-US" sz="180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   2016年6月，科技部正式废止《科学技术成果鉴定办法》规章，规定科技成果鉴定改变管理方式，不再作为行政审批，由行业组织或中介机构实行自律管理。各级科技行政管理部门不再自行组织科技成果评价，科技成果评价工作由委托方委托专业评价机构进行。</a:t>
            </a:r>
            <a:endParaRPr lang="zh-CN" altLang="en-US" sz="2000"/>
          </a:p>
          <a:p>
            <a:endParaRPr lang="zh-CN" altLang="en-US" sz="180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  <p:pic>
        <p:nvPicPr>
          <p:cNvPr id="7" name="图片 6" descr="Redocn_20150110094719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2670" y="2545080"/>
            <a:ext cx="2334260" cy="1524000"/>
          </a:xfrm>
          <a:prstGeom prst="rect">
            <a:avLst/>
          </a:prstGeom>
        </p:spPr>
      </p:pic>
      <p:pic>
        <p:nvPicPr>
          <p:cNvPr id="5" name="图片 4" descr="Redocn_201307020900532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2410" y="5457825"/>
            <a:ext cx="2333625" cy="1692910"/>
          </a:xfrm>
          <a:prstGeom prst="rect">
            <a:avLst/>
          </a:prstGeom>
        </p:spPr>
      </p:pic>
      <p:pic>
        <p:nvPicPr>
          <p:cNvPr id="6" name="图片 5" descr="Redocn_201501101522243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53305" y="8212455"/>
            <a:ext cx="2333625" cy="175514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566035" y="4309745"/>
            <a:ext cx="4844415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0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0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核心优势</a:t>
            </a:r>
            <a:endParaRPr lang="zh-CN" altLang="en-US"/>
          </a:p>
          <a:p>
            <a:pPr algn="just"/>
            <a:r>
              <a:rPr lang="zh-CN" altLang="en-US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    </a:t>
            </a:r>
            <a:r>
              <a:rPr lang="zh-CN" altLang="en-US" sz="180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四川省核技术应用协会的会员来自核设施建设、运营、研究设计、设备制造、技术服务、人才教育培养等领域的30余家科研院所。</a:t>
            </a:r>
            <a:endParaRPr lang="zh-CN" altLang="en-US" sz="180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algn="just"/>
            <a:r>
              <a:rPr lang="zh-CN" altLang="en-US" sz="180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科技成果转化及产业化领域涉及同位素生产及制品、辐射加工、射线检测与控制、核农学、核医学、辐照食品、辐射化工、技术服务、人才教育等。</a:t>
            </a:r>
            <a:endParaRPr lang="zh-CN" altLang="en-US" sz="180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algn="just"/>
            <a:r>
              <a:rPr lang="zh-CN" altLang="en-US" sz="180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可根据委托方需求提供个性化定制成果评价服务。可根据需要开展后期跟踪服务，协助委托单位进行成果登记和报奖。</a:t>
            </a:r>
            <a:endParaRPr lang="zh-CN" altLang="en-US" sz="180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8925" y="8013700"/>
            <a:ext cx="456501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专家库</a:t>
            </a:r>
            <a:endParaRPr lang="zh-CN" altLang="en-US"/>
          </a:p>
          <a:p>
            <a:pPr algn="just"/>
            <a:r>
              <a:rPr lang="zh-CN" altLang="en-US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 </a:t>
            </a:r>
            <a:r>
              <a:rPr lang="zh-CN" altLang="en-US" sz="1800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   四川省核技术应用协会成立了民用核技术专业组专家库，其中核技术领域省内外专家数百名，且有大量专家同时在四川省科技奖核技术应用专业组专家库中。同时协会是“四川省科技成果评价服务联盟”成员单位，与联盟共建、共享评价联盟专家库。</a:t>
            </a:r>
            <a:endParaRPr lang="zh-CN" altLang="en-US" sz="1800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标题 860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/>
              <a:t>评价服务申请流程</a:t>
            </a:r>
          </a:p>
        </p:txBody>
      </p:sp>
      <p:sp>
        <p:nvSpPr>
          <p:cNvPr id="86019" name="文本框 86018"/>
          <p:cNvSpPr txBox="1"/>
          <p:nvPr/>
        </p:nvSpPr>
        <p:spPr>
          <a:xfrm>
            <a:off x="1372816" y="3108032"/>
            <a:ext cx="30988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sz="1985"/>
          </a:p>
        </p:txBody>
      </p:sp>
      <p:sp>
        <p:nvSpPr>
          <p:cNvPr id="15" name="圆角矩形 14"/>
          <p:cNvSpPr/>
          <p:nvPr/>
        </p:nvSpPr>
        <p:spPr>
          <a:xfrm>
            <a:off x="572770" y="2600325"/>
            <a:ext cx="3107055" cy="508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8575" cap="flat" cmpd="sng">
            <a:noFill/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l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委托单位提交申报评价材料</a:t>
            </a:r>
          </a:p>
        </p:txBody>
      </p:sp>
      <p:sp>
        <p:nvSpPr>
          <p:cNvPr id="78" name="圆角矩形 77"/>
          <p:cNvSpPr/>
          <p:nvPr/>
        </p:nvSpPr>
        <p:spPr>
          <a:xfrm>
            <a:off x="572770" y="3674745"/>
            <a:ext cx="3107055" cy="508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8575" cap="flat" cmpd="sng">
            <a:noFill/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组织评价单位进行初审</a:t>
            </a:r>
          </a:p>
        </p:txBody>
      </p:sp>
      <p:sp>
        <p:nvSpPr>
          <p:cNvPr id="79" name="圆角矩形 78"/>
          <p:cNvSpPr/>
          <p:nvPr/>
        </p:nvSpPr>
        <p:spPr>
          <a:xfrm>
            <a:off x="572770" y="4782820"/>
            <a:ext cx="3107055" cy="508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8575" cap="flat" cmpd="sng">
            <a:noFill/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遴选评审专家</a:t>
            </a:r>
          </a:p>
        </p:txBody>
      </p:sp>
      <p:sp>
        <p:nvSpPr>
          <p:cNvPr id="80" name="圆角矩形 79"/>
          <p:cNvSpPr/>
          <p:nvPr/>
        </p:nvSpPr>
        <p:spPr>
          <a:xfrm>
            <a:off x="572770" y="5890260"/>
            <a:ext cx="3107055" cy="508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8575" cap="flat" cmpd="sng">
            <a:noFill/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组织专家进行评审</a:t>
            </a:r>
          </a:p>
          <a:p>
            <a:pPr algn="ctr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（网络、会议、现场）</a:t>
            </a:r>
          </a:p>
        </p:txBody>
      </p:sp>
      <p:sp>
        <p:nvSpPr>
          <p:cNvPr id="81" name="圆角矩形 80"/>
          <p:cNvSpPr/>
          <p:nvPr/>
        </p:nvSpPr>
        <p:spPr>
          <a:xfrm>
            <a:off x="572770" y="6990080"/>
            <a:ext cx="3107055" cy="508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8575" cap="flat" cmpd="sng">
            <a:noFill/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评价专家给出意见</a:t>
            </a:r>
          </a:p>
          <a:p>
            <a:pPr algn="ctr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形成成果评价报告</a:t>
            </a:r>
          </a:p>
        </p:txBody>
      </p:sp>
      <p:sp>
        <p:nvSpPr>
          <p:cNvPr id="82" name="圆角矩形 81"/>
          <p:cNvSpPr/>
          <p:nvPr/>
        </p:nvSpPr>
        <p:spPr>
          <a:xfrm>
            <a:off x="572770" y="8063865"/>
            <a:ext cx="3107055" cy="508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8575" cap="flat" cmpd="sng">
            <a:noFill/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核发评价证书</a:t>
            </a:r>
          </a:p>
        </p:txBody>
      </p:sp>
      <p:sp>
        <p:nvSpPr>
          <p:cNvPr id="83" name="圆角矩形 82"/>
          <p:cNvSpPr/>
          <p:nvPr/>
        </p:nvSpPr>
        <p:spPr>
          <a:xfrm>
            <a:off x="572770" y="9109710"/>
            <a:ext cx="3107055" cy="6921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8575" cap="flat" cmpd="sng">
            <a:noFill/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四川省科技成果档案馆</a:t>
            </a:r>
          </a:p>
          <a:p>
            <a:pPr algn="ctr" eaLnBrk="0" hangingPunct="0"/>
            <a:r>
              <a:rPr lang="zh-CN" altLang="en-US" sz="1800" b="1">
                <a:solidFill>
                  <a:schemeClr val="tx2"/>
                </a:solidFill>
                <a:ea typeface="宋体" panose="02010600030101010101" pitchFamily="2" charset="-122"/>
              </a:rPr>
              <a:t>进行登记</a:t>
            </a:r>
          </a:p>
        </p:txBody>
      </p:sp>
      <p:sp>
        <p:nvSpPr>
          <p:cNvPr id="84" name="圆角矩形 83"/>
          <p:cNvSpPr/>
          <p:nvPr/>
        </p:nvSpPr>
        <p:spPr>
          <a:xfrm>
            <a:off x="3864610" y="2076450"/>
            <a:ext cx="3554095" cy="6495415"/>
          </a:xfrm>
          <a:prstGeom prst="roundRect">
            <a:avLst/>
          </a:prstGeom>
          <a:gradFill>
            <a:gsLst>
              <a:gs pos="0">
                <a:srgbClr val="048565"/>
              </a:gs>
              <a:gs pos="100000">
                <a:srgbClr val="92D050"/>
              </a:gs>
              <a:gs pos="100000">
                <a:srgbClr val="03A75B"/>
              </a:gs>
              <a:gs pos="100000">
                <a:srgbClr val="048365">
                  <a:alpha val="100000"/>
                </a:srgbClr>
              </a:gs>
              <a:gs pos="100000">
                <a:srgbClr val="068F62">
                  <a:alpha val="100000"/>
                  <a:lumMod val="94000"/>
                  <a:lumOff val="6000"/>
                </a:srgbClr>
              </a:gs>
              <a:gs pos="0">
                <a:srgbClr val="ECF5FD"/>
              </a:gs>
              <a:gs pos="100000">
                <a:srgbClr val="037E63"/>
              </a:gs>
              <a:gs pos="100000">
                <a:srgbClr val="0E745C"/>
              </a:gs>
              <a:gs pos="100000">
                <a:srgbClr val="126B06"/>
              </a:gs>
            </a:gsLst>
            <a:lin ang="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lnSpc>
                <a:spcPts val="2400"/>
              </a:lnSpc>
              <a:buNone/>
            </a:pPr>
            <a:r>
              <a:rPr lang="zh-CN" altLang="en-US" sz="18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提交资料：</a:t>
            </a:r>
            <a:endParaRPr lang="zh-CN" altLang="en-US" sz="1600" b="1">
              <a:solidFill>
                <a:schemeClr val="tx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1．科技成果委托评价书（一式五份）；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2．计划任务书或合同；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3．研究工作报告；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4．研究技术报告；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5．分析测试报告及重要的试验、测试记录；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6．设计工艺图表；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7．科技查新报告；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8．质量标准；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9．标准化审查报告；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10．经济效益分析报告；</a:t>
            </a:r>
          </a:p>
          <a:p>
            <a:pPr algn="just">
              <a:lnSpc>
                <a:spcPts val="2400"/>
              </a:lnSpc>
              <a:buNone/>
            </a:pPr>
            <a:r>
              <a:rPr lang="en-US" altLang="zh-CN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11.</a:t>
            </a: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用户使用情况报告（使用情况证明）；</a:t>
            </a:r>
          </a:p>
          <a:p>
            <a:pPr algn="just">
              <a:lnSpc>
                <a:spcPts val="2400"/>
              </a:lnSpc>
              <a:buNone/>
            </a:pPr>
            <a:r>
              <a:rPr lang="en-US" altLang="zh-CN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12.</a:t>
            </a: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环境检测报告；</a:t>
            </a:r>
          </a:p>
          <a:p>
            <a:pPr algn="just">
              <a:lnSpc>
                <a:spcPts val="2400"/>
              </a:lnSpc>
              <a:buNone/>
            </a:pPr>
            <a:r>
              <a:rPr lang="en-US" altLang="zh-CN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13.</a:t>
            </a: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行业主管部门要求出具的其他材料。</a:t>
            </a:r>
            <a:endParaRPr lang="zh-CN" altLang="en-US" sz="1600" b="1">
              <a:solidFill>
                <a:schemeClr val="tx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第</a:t>
            </a:r>
            <a:r>
              <a:rPr lang="en-US" altLang="zh-CN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7</a:t>
            </a:r>
            <a:r>
              <a:rPr lang="zh-CN" altLang="en-US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10</a:t>
            </a:r>
            <a:r>
              <a:rPr lang="zh-CN" altLang="en-US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11</a:t>
            </a:r>
            <a:r>
              <a:rPr lang="zh-CN" altLang="en-US" sz="16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为每个项目必备材料，其余的根据项目需要提供。</a:t>
            </a:r>
          </a:p>
        </p:txBody>
      </p:sp>
      <p:sp>
        <p:nvSpPr>
          <p:cNvPr id="2" name="圆角矩形 1"/>
          <p:cNvSpPr/>
          <p:nvPr/>
        </p:nvSpPr>
        <p:spPr>
          <a:xfrm>
            <a:off x="3864610" y="8694420"/>
            <a:ext cx="3552825" cy="1801495"/>
          </a:xfrm>
          <a:prstGeom prst="roundRect">
            <a:avLst/>
          </a:prstGeom>
          <a:gradFill>
            <a:gsLst>
              <a:gs pos="0">
                <a:srgbClr val="048565"/>
              </a:gs>
              <a:gs pos="100000">
                <a:srgbClr val="92D050"/>
              </a:gs>
              <a:gs pos="100000">
                <a:srgbClr val="03A75B"/>
              </a:gs>
              <a:gs pos="100000">
                <a:srgbClr val="048365">
                  <a:alpha val="100000"/>
                </a:srgbClr>
              </a:gs>
              <a:gs pos="100000">
                <a:srgbClr val="068F62">
                  <a:alpha val="100000"/>
                  <a:lumMod val="94000"/>
                  <a:lumOff val="6000"/>
                </a:srgbClr>
              </a:gs>
              <a:gs pos="0">
                <a:srgbClr val="ECF5FD"/>
              </a:gs>
              <a:gs pos="100000">
                <a:srgbClr val="037E63"/>
              </a:gs>
              <a:gs pos="100000">
                <a:srgbClr val="0E745C"/>
              </a:gs>
              <a:gs pos="100000">
                <a:srgbClr val="126B06"/>
              </a:gs>
            </a:gsLst>
            <a:lin ang="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lnSpc>
                <a:spcPts val="2400"/>
              </a:lnSpc>
              <a:buNone/>
            </a:pPr>
            <a:r>
              <a:rPr lang="zh-CN" altLang="en-US" sz="1800" b="1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准备资料：</a:t>
            </a:r>
            <a:endParaRPr lang="zh-CN" altLang="en-US" sz="1600" b="1">
              <a:solidFill>
                <a:schemeClr val="tx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1．《科技成果登记表》一式两份；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2．《科技成果评价证书》一式两份；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3．《科技成果评价委托书》一份；</a:t>
            </a:r>
          </a:p>
          <a:p>
            <a:pPr algn="just">
              <a:lnSpc>
                <a:spcPts val="2400"/>
              </a:lnSpc>
              <a:buNone/>
            </a:pPr>
            <a:r>
              <a:rPr lang="zh-CN" altLang="en-US" sz="16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4．有关技术资料一份。</a:t>
            </a:r>
            <a:endParaRPr lang="zh-CN" altLang="en-US" sz="1600" b="1">
              <a:solidFill>
                <a:schemeClr val="tx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虚尾箭头 2"/>
          <p:cNvSpPr/>
          <p:nvPr/>
        </p:nvSpPr>
        <p:spPr>
          <a:xfrm rot="10800000">
            <a:off x="3687445" y="2726055"/>
            <a:ext cx="184785" cy="256540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虚尾箭头 3"/>
          <p:cNvSpPr/>
          <p:nvPr/>
        </p:nvSpPr>
        <p:spPr>
          <a:xfrm rot="5400000">
            <a:off x="1927860" y="3168650"/>
            <a:ext cx="396240" cy="276225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虚尾箭头 4"/>
          <p:cNvSpPr/>
          <p:nvPr/>
        </p:nvSpPr>
        <p:spPr>
          <a:xfrm rot="5400000">
            <a:off x="1927860" y="4242435"/>
            <a:ext cx="396240" cy="276225"/>
          </a:xfrm>
          <a:prstGeom prst="stripedRightArrow">
            <a:avLst/>
          </a:prstGeom>
          <a:solidFill>
            <a:srgbClr val="6CE0E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虚尾箭头 5"/>
          <p:cNvSpPr/>
          <p:nvPr/>
        </p:nvSpPr>
        <p:spPr>
          <a:xfrm rot="5400000">
            <a:off x="1927860" y="5350510"/>
            <a:ext cx="396240" cy="276225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虚尾箭头 6"/>
          <p:cNvSpPr/>
          <p:nvPr/>
        </p:nvSpPr>
        <p:spPr>
          <a:xfrm rot="5400000">
            <a:off x="1927860" y="6457950"/>
            <a:ext cx="396240" cy="276225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虚尾箭头 7"/>
          <p:cNvSpPr/>
          <p:nvPr/>
        </p:nvSpPr>
        <p:spPr>
          <a:xfrm rot="5400000">
            <a:off x="1927860" y="7557770"/>
            <a:ext cx="396240" cy="276225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虚尾箭头 8"/>
          <p:cNvSpPr/>
          <p:nvPr/>
        </p:nvSpPr>
        <p:spPr>
          <a:xfrm rot="5400000">
            <a:off x="1927860" y="8754110"/>
            <a:ext cx="396240" cy="276225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虚尾箭头 10"/>
          <p:cNvSpPr/>
          <p:nvPr/>
        </p:nvSpPr>
        <p:spPr>
          <a:xfrm rot="10800000">
            <a:off x="3687445" y="9327515"/>
            <a:ext cx="184785" cy="256540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47840" y="352010"/>
            <a:ext cx="2138400" cy="594000"/>
          </a:xfrm>
          <a:prstGeom prst="rect">
            <a:avLst/>
          </a:prstGeom>
          <a:solidFill>
            <a:srgbClr val="FDF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"/>
          </a:p>
        </p:txBody>
      </p:sp>
      <p:sp>
        <p:nvSpPr>
          <p:cNvPr id="3" name="文本框 2"/>
          <p:cNvSpPr txBox="1"/>
          <p:nvPr/>
        </p:nvSpPr>
        <p:spPr>
          <a:xfrm>
            <a:off x="147955" y="922655"/>
            <a:ext cx="964565" cy="368300"/>
          </a:xfrm>
          <a:prstGeom prst="rect">
            <a:avLst/>
          </a:prstGeom>
          <a:solidFill>
            <a:srgbClr val="FCFCFE"/>
          </a:solidFill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649855" y="10271125"/>
            <a:ext cx="487680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1600">
                <a:sym typeface="+mn-ea"/>
              </a:rPr>
              <a:t>Sichuan Nuclear Technology Application Association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587375" y="459105"/>
            <a:ext cx="47790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评价指标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982980" y="3446145"/>
            <a:ext cx="322580" cy="39624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ctr" eaLnBrk="0" hangingPunct="0"/>
            <a:r>
              <a:rPr lang="en-US" altLang="zh-CN" sz="1985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55" name="文本框 54"/>
          <p:cNvSpPr txBox="1"/>
          <p:nvPr/>
        </p:nvSpPr>
        <p:spPr>
          <a:xfrm>
            <a:off x="587375" y="2734310"/>
            <a:ext cx="47790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业务开展情况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587375" y="3133090"/>
            <a:ext cx="653542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18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    </a:t>
            </a:r>
            <a:r>
              <a:rPr lang="zh-CN" altLang="en-US" sz="1800">
                <a:solidFill>
                  <a:srgbClr val="000000"/>
                </a:solidFill>
                <a:latin typeface="仿宋_GB2312" panose="02010609030101010101" charset="-122"/>
                <a:ea typeface="仿宋_GB2312" panose="02010609030101010101" charset="-122"/>
                <a:sym typeface="+mn-ea"/>
              </a:rPr>
              <a:t>自协会为广大企事业单位提供科技成果评价服务以来，已成功的组织专家对四川省原子能研究院、中国核动力研究设计院、四川省疾病预防控制中心等多家大、中、小企事业单位的科技成果进行了评价鉴定工作，获得了业主的高度赞誉。</a:t>
            </a:r>
            <a:endParaRPr lang="zh-CN" altLang="en-US" sz="1800">
              <a:solidFill>
                <a:srgbClr val="000000"/>
              </a:solidFill>
              <a:latin typeface="仿宋_GB2312" panose="02010609030101010101" charset="-122"/>
              <a:ea typeface="仿宋_GB2312" panose="02010609030101010101" charset="-122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587375" y="981075"/>
            <a:ext cx="653542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zh-CN" altLang="en-US">
                <a:solidFill>
                  <a:srgbClr val="000000"/>
                </a:solidFill>
                <a:latin typeface="仿宋_GB2312" panose="02010609030101010101" charset="-122"/>
                <a:ea typeface="仿宋_GB2312" panose="02010609030101010101" charset="-122"/>
                <a:sym typeface="+mn-ea"/>
              </a:rPr>
              <a:t>技术创新程度；</a:t>
            </a:r>
          </a:p>
          <a:p>
            <a:pPr eaLnBrk="0" hangingPunct="0"/>
            <a:r>
              <a:rPr lang="zh-CN" altLang="en-US">
                <a:solidFill>
                  <a:srgbClr val="000000"/>
                </a:solidFill>
                <a:latin typeface="仿宋_GB2312" panose="02010609030101010101" charset="-122"/>
                <a:ea typeface="仿宋_GB2312" panose="02010609030101010101" charset="-122"/>
                <a:sym typeface="+mn-ea"/>
              </a:rPr>
              <a:t>技术经济指标的先进程度；</a:t>
            </a:r>
          </a:p>
          <a:p>
            <a:pPr eaLnBrk="0" hangingPunct="0"/>
            <a:r>
              <a:rPr lang="zh-CN" altLang="en-US">
                <a:solidFill>
                  <a:srgbClr val="000000"/>
                </a:solidFill>
                <a:latin typeface="仿宋_GB2312" panose="02010609030101010101" charset="-122"/>
                <a:ea typeface="仿宋_GB2312" panose="02010609030101010101" charset="-122"/>
                <a:sym typeface="+mn-ea"/>
              </a:rPr>
              <a:t>技术难度和复杂程度</a:t>
            </a:r>
            <a:r>
              <a:rPr lang="en-US" altLang="zh-CN">
                <a:solidFill>
                  <a:srgbClr val="000000"/>
                </a:solidFill>
                <a:latin typeface="仿宋_GB2312" panose="02010609030101010101" charset="-122"/>
                <a:ea typeface="仿宋_GB2312" panose="02010609030101010101" charset="-122"/>
                <a:sym typeface="+mn-ea"/>
              </a:rPr>
              <a:t>;</a:t>
            </a:r>
            <a:endParaRPr lang="zh-CN" altLang="en-US">
              <a:solidFill>
                <a:srgbClr val="000000"/>
              </a:solidFill>
              <a:latin typeface="仿宋_GB2312" panose="02010609030101010101" charset="-122"/>
              <a:ea typeface="仿宋_GB2312" panose="02010609030101010101" charset="-122"/>
              <a:sym typeface="+mn-ea"/>
            </a:endParaRPr>
          </a:p>
          <a:p>
            <a:pPr eaLnBrk="0" hangingPunct="0"/>
            <a:r>
              <a:rPr lang="zh-CN" altLang="en-US">
                <a:solidFill>
                  <a:srgbClr val="000000"/>
                </a:solidFill>
                <a:latin typeface="仿宋_GB2312" panose="02010609030101010101" charset="-122"/>
                <a:ea typeface="仿宋_GB2312" panose="02010609030101010101" charset="-122"/>
                <a:sym typeface="+mn-ea"/>
              </a:rPr>
              <a:t>技术重现性和成熟度</a:t>
            </a:r>
            <a:r>
              <a:rPr lang="en-US" altLang="zh-CN">
                <a:solidFill>
                  <a:srgbClr val="000000"/>
                </a:solidFill>
                <a:latin typeface="仿宋_GB2312" panose="02010609030101010101" charset="-122"/>
                <a:ea typeface="仿宋_GB2312" panose="02010609030101010101" charset="-122"/>
                <a:sym typeface="+mn-ea"/>
              </a:rPr>
              <a:t>;</a:t>
            </a:r>
            <a:endParaRPr lang="zh-CN" altLang="en-US">
              <a:solidFill>
                <a:srgbClr val="000000"/>
              </a:solidFill>
              <a:latin typeface="仿宋_GB2312" panose="02010609030101010101" charset="-122"/>
              <a:ea typeface="仿宋_GB2312" panose="02010609030101010101" charset="-122"/>
              <a:sym typeface="+mn-ea"/>
            </a:endParaRPr>
          </a:p>
          <a:p>
            <a:pPr eaLnBrk="0" hangingPunct="0"/>
            <a:r>
              <a:rPr lang="zh-CN" altLang="en-US">
                <a:solidFill>
                  <a:srgbClr val="000000"/>
                </a:solidFill>
                <a:latin typeface="仿宋_GB2312" panose="02010609030101010101" charset="-122"/>
                <a:ea typeface="仿宋_GB2312" panose="02010609030101010101" charset="-122"/>
                <a:sym typeface="+mn-ea"/>
              </a:rPr>
              <a:t>技术创新对推动科技进步和提高市场竞争能力的作用；</a:t>
            </a:r>
          </a:p>
          <a:p>
            <a:pPr eaLnBrk="0" hangingPunct="0"/>
            <a:r>
              <a:rPr lang="zh-CN" altLang="en-US">
                <a:solidFill>
                  <a:srgbClr val="000000"/>
                </a:solidFill>
                <a:latin typeface="仿宋_GB2312" panose="02010609030101010101" charset="-122"/>
                <a:ea typeface="仿宋_GB2312" panose="02010609030101010101" charset="-122"/>
                <a:sym typeface="+mn-ea"/>
              </a:rPr>
              <a:t>经济或社会效益。</a:t>
            </a:r>
            <a:endParaRPr lang="zh-CN" altLang="en-US">
              <a:latin typeface="仿宋_GB2312" panose="02010609030101010101" charset="-122"/>
              <a:ea typeface="仿宋_GB2312" panose="02010609030101010101" charset="-122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666750" y="8049895"/>
            <a:ext cx="6377305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defTabSz="914400">
              <a:buSzPct val="100000"/>
            </a:pPr>
            <a:r>
              <a:rPr lang="en-US" altLang="zh-CN" b="1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Verdana" panose="020B0604030504040204" pitchFamily="34" charset="0"/>
                <a:sym typeface="+mn-ea"/>
              </a:rPr>
              <a:t>联系方式</a:t>
            </a:r>
            <a:endParaRPr lang="en-US" altLang="zh-CN" b="1" kern="1200" baseline="0"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Verdana" panose="020B0604030504040204" pitchFamily="34" charset="0"/>
            </a:endParaRPr>
          </a:p>
          <a:p>
            <a:pPr algn="just" defTabSz="914400">
              <a:buSzPct val="100000"/>
            </a:pPr>
            <a:r>
              <a:rPr lang="en-US" altLang="zh-CN" b="1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Verdana" panose="020B0604030504040204" pitchFamily="34" charset="0"/>
                <a:sym typeface="+mn-ea"/>
              </a:rPr>
              <a:t>评价机构：四川省核技术应用协会</a:t>
            </a:r>
            <a:endParaRPr lang="en-US" altLang="zh-CN" b="1" kern="1200" baseline="0"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Verdana" panose="020B0604030504040204" pitchFamily="34" charset="0"/>
            </a:endParaRPr>
          </a:p>
          <a:p>
            <a:pPr algn="just" defTabSz="914400">
              <a:buSzPct val="100000"/>
            </a:pPr>
            <a:r>
              <a:rPr lang="en-US" altLang="zh-CN" b="1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Verdana" panose="020B0604030504040204" pitchFamily="34" charset="0"/>
                <a:sym typeface="+mn-ea"/>
              </a:rPr>
              <a:t>地      址：成都市龙泉驿区驿都西路4128号  </a:t>
            </a:r>
            <a:endParaRPr lang="en-US" altLang="zh-CN" b="1" kern="1200" baseline="0"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Verdana" panose="020B0604030504040204" pitchFamily="34" charset="0"/>
            </a:endParaRPr>
          </a:p>
          <a:p>
            <a:pPr algn="just" defTabSz="914400">
              <a:buSzPct val="100000"/>
            </a:pPr>
            <a:r>
              <a:rPr lang="en-US" altLang="zh-CN" b="1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Verdana" panose="020B0604030504040204" pitchFamily="34" charset="0"/>
                <a:sym typeface="+mn-ea"/>
              </a:rPr>
              <a:t>邮      编：610101</a:t>
            </a:r>
            <a:endParaRPr lang="en-US" altLang="zh-CN" b="1" kern="1200" baseline="0"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Verdana" panose="020B0604030504040204" pitchFamily="34" charset="0"/>
            </a:endParaRPr>
          </a:p>
          <a:p>
            <a:pPr algn="just" defTabSz="914400">
              <a:buSzPct val="100000"/>
            </a:pPr>
            <a:r>
              <a:rPr lang="en-US" altLang="zh-CN" b="1"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Verdana" panose="020B0604030504040204" pitchFamily="34" charset="0"/>
                <a:sym typeface="+mn-ea"/>
              </a:rPr>
              <a:t>秘书处联系方式:028-65985167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mple">
  <a:themeElements>
    <a:clrScheme name="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9"/>
      </a:accent4>
      <a:accent5>
        <a:srgbClr val="ABD4D4"/>
      </a:accent5>
      <a:accent6>
        <a:srgbClr val="519AD1"/>
      </a:accent6>
      <a:hlink>
        <a:srgbClr val="6E71F0"/>
      </a:hlink>
      <a:folHlink>
        <a:srgbClr val="969696"/>
      </a:folHlink>
    </a:clrScheme>
    <a:fontScheme name="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9"/>
        </a:accent4>
        <a:accent5>
          <a:srgbClr val="B3D0C8"/>
        </a:accent5>
        <a:accent6>
          <a:srgbClr val="9995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2"/>
        </a:accent4>
        <a:accent5>
          <a:srgbClr val="B1BDE4"/>
        </a:accent5>
        <a:accent6>
          <a:srgbClr val="43A184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9"/>
        </a:accent4>
        <a:accent5>
          <a:srgbClr val="ABD4D4"/>
        </a:accent5>
        <a:accent6>
          <a:srgbClr val="519AD1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Microsoft Office PowerPoint</Application>
  <PresentationFormat>自定义</PresentationFormat>
  <Paragraphs>58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sample</vt:lpstr>
      <vt:lpstr>四川省核技术应用协会 科技成果评价</vt:lpstr>
      <vt:lpstr>幻灯片 2</vt:lpstr>
      <vt:lpstr>评价服务申请流程</vt:lpstr>
      <vt:lpstr>幻灯片 4</vt:lpstr>
    </vt:vector>
  </TitlesOfParts>
  <Company>GuildDesign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ThemeGallery.com</dc:creator>
  <cp:lastModifiedBy>HP</cp:lastModifiedBy>
  <cp:revision>40</cp:revision>
  <dcterms:created xsi:type="dcterms:W3CDTF">2004-08-26T06:30:00Z</dcterms:created>
  <dcterms:modified xsi:type="dcterms:W3CDTF">2019-01-18T01:25:07Z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